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4"/>
  </p:notesMasterIdLst>
  <p:sldIdLst>
    <p:sldId id="256" r:id="rId2"/>
    <p:sldId id="257" r:id="rId3"/>
    <p:sldId id="259" r:id="rId4"/>
    <p:sldId id="262" r:id="rId5"/>
    <p:sldId id="260" r:id="rId6"/>
    <p:sldId id="276" r:id="rId7"/>
    <p:sldId id="266" r:id="rId8"/>
    <p:sldId id="269" r:id="rId9"/>
    <p:sldId id="267" r:id="rId10"/>
    <p:sldId id="272" r:id="rId11"/>
    <p:sldId id="273" r:id="rId12"/>
    <p:sldId id="274" r:id="rId13"/>
    <p:sldId id="275" r:id="rId14"/>
    <p:sldId id="265" r:id="rId15"/>
    <p:sldId id="283" r:id="rId16"/>
    <p:sldId id="268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9" autoAdjust="0"/>
    <p:restoredTop sz="57527" autoAdjust="0"/>
  </p:normalViewPr>
  <p:slideViewPr>
    <p:cSldViewPr>
      <p:cViewPr>
        <p:scale>
          <a:sx n="60" d="100"/>
          <a:sy n="60" d="100"/>
        </p:scale>
        <p:origin x="-786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97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798AE-7694-4BCE-93BE-225C7A85361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47BBD6-043A-4EB1-AFFD-764DAE05FD26}">
      <dgm:prSet phldrT="[Text]" custT="1"/>
      <dgm:spPr/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Economic Empowerment</a:t>
          </a:r>
          <a:endParaRPr lang="en-US" sz="2000" dirty="0">
            <a:solidFill>
              <a:schemeClr val="bg1"/>
            </a:solidFill>
            <a:latin typeface="Aharoni" pitchFamily="2" charset="-79"/>
            <a:cs typeface="Aharoni" pitchFamily="2" charset="-79"/>
          </a:endParaRPr>
        </a:p>
      </dgm:t>
    </dgm:pt>
    <dgm:pt modelId="{8E325047-D3E0-4E8B-926F-C8BDDFDF1C28}" type="parTrans" cxnId="{3A4123ED-8793-4A49-B847-593EBCE677FB}">
      <dgm:prSet/>
      <dgm:spPr/>
      <dgm:t>
        <a:bodyPr/>
        <a:lstStyle/>
        <a:p>
          <a:endParaRPr lang="en-US"/>
        </a:p>
      </dgm:t>
    </dgm:pt>
    <dgm:pt modelId="{6F180D20-1EA1-44AB-BF3D-90515993C7DF}" type="sibTrans" cxnId="{3A4123ED-8793-4A49-B847-593EBCE677FB}">
      <dgm:prSet/>
      <dgm:spPr/>
      <dgm:t>
        <a:bodyPr/>
        <a:lstStyle/>
        <a:p>
          <a:endParaRPr lang="en-US"/>
        </a:p>
      </dgm:t>
    </dgm:pt>
    <dgm:pt modelId="{71BFE9B3-8474-4E2B-80F2-EBEA4D7D009B}">
      <dgm:prSet phldrT="[Text]" custT="1"/>
      <dgm:spPr/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Women Empowerment</a:t>
          </a:r>
          <a:endParaRPr lang="en-US" sz="2000" dirty="0"/>
        </a:p>
      </dgm:t>
    </dgm:pt>
    <dgm:pt modelId="{C7E76700-1658-438D-ACF2-8AAE977B3238}" type="parTrans" cxnId="{5C521F67-F6B7-4237-A4F0-BFF435EF8337}">
      <dgm:prSet/>
      <dgm:spPr/>
      <dgm:t>
        <a:bodyPr/>
        <a:lstStyle/>
        <a:p>
          <a:endParaRPr lang="en-US"/>
        </a:p>
      </dgm:t>
    </dgm:pt>
    <dgm:pt modelId="{50AB54AF-9D9A-4523-A175-6CF814058256}" type="sibTrans" cxnId="{5C521F67-F6B7-4237-A4F0-BFF435EF8337}">
      <dgm:prSet/>
      <dgm:spPr/>
      <dgm:t>
        <a:bodyPr/>
        <a:lstStyle/>
        <a:p>
          <a:endParaRPr lang="en-US"/>
        </a:p>
      </dgm:t>
    </dgm:pt>
    <dgm:pt modelId="{8EE5AAB5-4F03-4355-924E-D5A4606C4CD9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Promotion Of Rural Artisans</a:t>
          </a:r>
          <a:endParaRPr lang="en-US" sz="2000" dirty="0">
            <a:solidFill>
              <a:schemeClr val="bg1"/>
            </a:solidFill>
            <a:latin typeface="Aharoni" pitchFamily="2" charset="-79"/>
            <a:cs typeface="Aharoni" pitchFamily="2" charset="-79"/>
          </a:endParaRPr>
        </a:p>
      </dgm:t>
    </dgm:pt>
    <dgm:pt modelId="{4CB5BE81-7F59-49A0-BB3E-A61C357059BA}" type="parTrans" cxnId="{54F06330-5F72-439C-A10F-2767996CC6DE}">
      <dgm:prSet/>
      <dgm:spPr/>
      <dgm:t>
        <a:bodyPr/>
        <a:lstStyle/>
        <a:p>
          <a:endParaRPr lang="en-US"/>
        </a:p>
      </dgm:t>
    </dgm:pt>
    <dgm:pt modelId="{BC1C470D-6534-43CC-B27F-A6D8F9DB49BC}" type="sibTrans" cxnId="{54F06330-5F72-439C-A10F-2767996CC6DE}">
      <dgm:prSet/>
      <dgm:spPr/>
      <dgm:t>
        <a:bodyPr/>
        <a:lstStyle/>
        <a:p>
          <a:endParaRPr lang="en-US"/>
        </a:p>
      </dgm:t>
    </dgm:pt>
    <dgm:pt modelId="{48F27F9C-A228-492B-90B1-63788F5375D2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Financial Development</a:t>
          </a:r>
          <a:endParaRPr lang="en-US" sz="2000" dirty="0">
            <a:solidFill>
              <a:schemeClr val="bg1"/>
            </a:solidFill>
            <a:latin typeface="Aharoni" pitchFamily="2" charset="-79"/>
            <a:cs typeface="Aharoni" pitchFamily="2" charset="-79"/>
          </a:endParaRPr>
        </a:p>
      </dgm:t>
    </dgm:pt>
    <dgm:pt modelId="{DB65F9ED-8D92-464E-B9DB-AEDD935FCEA8}" type="parTrans" cxnId="{16A274E7-61BB-4A10-A449-C36C0DE4B2F4}">
      <dgm:prSet/>
      <dgm:spPr/>
      <dgm:t>
        <a:bodyPr/>
        <a:lstStyle/>
        <a:p>
          <a:endParaRPr lang="en-US"/>
        </a:p>
      </dgm:t>
    </dgm:pt>
    <dgm:pt modelId="{4AF01F8E-0157-4FCD-A576-8CC2C08C185F}" type="sibTrans" cxnId="{16A274E7-61BB-4A10-A449-C36C0DE4B2F4}">
      <dgm:prSet/>
      <dgm:spPr/>
      <dgm:t>
        <a:bodyPr/>
        <a:lstStyle/>
        <a:p>
          <a:endParaRPr lang="en-US"/>
        </a:p>
      </dgm:t>
    </dgm:pt>
    <dgm:pt modelId="{365AC39F-B1D3-4031-8A63-40E93C72109D}">
      <dgm:prSet phldrT="[Text]" custT="1"/>
      <dgm:spPr/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Self Employment</a:t>
          </a:r>
          <a:endParaRPr lang="en-US" sz="2000" dirty="0"/>
        </a:p>
      </dgm:t>
    </dgm:pt>
    <dgm:pt modelId="{085D6A70-C637-4645-81D1-D8D976BE7ADD}" type="parTrans" cxnId="{C13EF656-E320-4A3D-9B2B-8D9ABF80D5CC}">
      <dgm:prSet/>
      <dgm:spPr/>
      <dgm:t>
        <a:bodyPr/>
        <a:lstStyle/>
        <a:p>
          <a:endParaRPr lang="en-US"/>
        </a:p>
      </dgm:t>
    </dgm:pt>
    <dgm:pt modelId="{FF415AFB-C029-4EAC-B833-90C62D1B5F80}" type="sibTrans" cxnId="{C13EF656-E320-4A3D-9B2B-8D9ABF80D5CC}">
      <dgm:prSet/>
      <dgm:spPr/>
      <dgm:t>
        <a:bodyPr/>
        <a:lstStyle/>
        <a:p>
          <a:endParaRPr lang="en-US"/>
        </a:p>
      </dgm:t>
    </dgm:pt>
    <dgm:pt modelId="{A635C40E-1E6B-4A0B-90FB-897F05C7B4BC}">
      <dgm:prSet/>
      <dgm:spPr/>
      <dgm:t>
        <a:bodyPr/>
        <a:lstStyle/>
        <a:p>
          <a:endParaRPr lang="en-US"/>
        </a:p>
      </dgm:t>
    </dgm:pt>
    <dgm:pt modelId="{D03263F0-EC70-435C-AE7E-6E9AE5C4F58B}" type="parTrans" cxnId="{1024B63E-03E2-4404-B690-11550E31A01B}">
      <dgm:prSet/>
      <dgm:spPr/>
      <dgm:t>
        <a:bodyPr/>
        <a:lstStyle/>
        <a:p>
          <a:endParaRPr lang="en-US"/>
        </a:p>
      </dgm:t>
    </dgm:pt>
    <dgm:pt modelId="{A4761057-4E99-4361-B05A-B584A53E6B25}" type="sibTrans" cxnId="{1024B63E-03E2-4404-B690-11550E31A01B}">
      <dgm:prSet/>
      <dgm:spPr/>
      <dgm:t>
        <a:bodyPr/>
        <a:lstStyle/>
        <a:p>
          <a:endParaRPr lang="en-US"/>
        </a:p>
      </dgm:t>
    </dgm:pt>
    <dgm:pt modelId="{D4072E13-DA33-401A-BA4B-22AB56A2C51E}">
      <dgm:prSet/>
      <dgm:spPr/>
      <dgm:t>
        <a:bodyPr/>
        <a:lstStyle/>
        <a:p>
          <a:endParaRPr lang="en-US"/>
        </a:p>
      </dgm:t>
    </dgm:pt>
    <dgm:pt modelId="{ACE58511-8E30-48AF-AD02-04BAD6780CF2}" type="parTrans" cxnId="{0A29AC30-2380-43CB-8601-CFDA4A6AF10E}">
      <dgm:prSet/>
      <dgm:spPr/>
      <dgm:t>
        <a:bodyPr/>
        <a:lstStyle/>
        <a:p>
          <a:endParaRPr lang="en-US"/>
        </a:p>
      </dgm:t>
    </dgm:pt>
    <dgm:pt modelId="{76F1A800-7F23-4A4C-9315-2D84C9B4D62C}" type="sibTrans" cxnId="{0A29AC30-2380-43CB-8601-CFDA4A6AF10E}">
      <dgm:prSet/>
      <dgm:spPr/>
      <dgm:t>
        <a:bodyPr/>
        <a:lstStyle/>
        <a:p>
          <a:endParaRPr lang="en-US"/>
        </a:p>
      </dgm:t>
    </dgm:pt>
    <dgm:pt modelId="{27692E51-A434-42FF-8E85-1B9F414E0588}">
      <dgm:prSet/>
      <dgm:spPr/>
      <dgm:t>
        <a:bodyPr/>
        <a:lstStyle/>
        <a:p>
          <a:endParaRPr lang="en-US"/>
        </a:p>
      </dgm:t>
    </dgm:pt>
    <dgm:pt modelId="{5598B9FF-12C2-4E01-837F-D4D8D3B2D384}" type="parTrans" cxnId="{EA374BB8-1171-40DF-B397-E607EF0878B2}">
      <dgm:prSet/>
      <dgm:spPr/>
      <dgm:t>
        <a:bodyPr/>
        <a:lstStyle/>
        <a:p>
          <a:endParaRPr lang="en-US"/>
        </a:p>
      </dgm:t>
    </dgm:pt>
    <dgm:pt modelId="{B49CCB19-28A3-4E7A-98F5-773361A0EBCF}" type="sibTrans" cxnId="{EA374BB8-1171-40DF-B397-E607EF0878B2}">
      <dgm:prSet/>
      <dgm:spPr/>
      <dgm:t>
        <a:bodyPr/>
        <a:lstStyle/>
        <a:p>
          <a:endParaRPr lang="en-US"/>
        </a:p>
      </dgm:t>
    </dgm:pt>
    <dgm:pt modelId="{C357D1D6-8715-47EE-9040-B6F8DA05E9AA}">
      <dgm:prSet/>
      <dgm:spPr/>
      <dgm:t>
        <a:bodyPr/>
        <a:lstStyle/>
        <a:p>
          <a:endParaRPr lang="en-US"/>
        </a:p>
      </dgm:t>
    </dgm:pt>
    <dgm:pt modelId="{6283C2EB-F4BD-4FCA-8F34-F7491AF4895E}" type="parTrans" cxnId="{202B854D-E333-44C3-A1CA-58FED9681F90}">
      <dgm:prSet/>
      <dgm:spPr/>
      <dgm:t>
        <a:bodyPr/>
        <a:lstStyle/>
        <a:p>
          <a:endParaRPr lang="en-US"/>
        </a:p>
      </dgm:t>
    </dgm:pt>
    <dgm:pt modelId="{F6473301-62A7-4BC4-8FA6-FDF767FA9863}" type="sibTrans" cxnId="{202B854D-E333-44C3-A1CA-58FED9681F90}">
      <dgm:prSet/>
      <dgm:spPr/>
      <dgm:t>
        <a:bodyPr/>
        <a:lstStyle/>
        <a:p>
          <a:endParaRPr lang="en-US"/>
        </a:p>
      </dgm:t>
    </dgm:pt>
    <dgm:pt modelId="{738DDD43-ABEC-4675-BF5D-1A0C277F9EC4}" type="pres">
      <dgm:prSet presAssocID="{73D798AE-7694-4BCE-93BE-225C7A8536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5EBDD8-FA27-43A8-A189-2204C139B659}" type="pres">
      <dgm:prSet presAssocID="{7547BBD6-043A-4EB1-AFFD-764DAE05FD26}" presName="centerShape" presStyleLbl="node0" presStyleIdx="0" presStyleCnt="1" custScaleX="214489"/>
      <dgm:spPr/>
      <dgm:t>
        <a:bodyPr/>
        <a:lstStyle/>
        <a:p>
          <a:endParaRPr lang="en-US"/>
        </a:p>
      </dgm:t>
    </dgm:pt>
    <dgm:pt modelId="{E0BB31DF-C32C-4395-BD64-6506DA1F162B}" type="pres">
      <dgm:prSet presAssocID="{C7E76700-1658-438D-ACF2-8AAE977B3238}" presName="Name9" presStyleLbl="parChTrans1D2" presStyleIdx="0" presStyleCnt="4"/>
      <dgm:spPr/>
      <dgm:t>
        <a:bodyPr/>
        <a:lstStyle/>
        <a:p>
          <a:endParaRPr lang="en-US"/>
        </a:p>
      </dgm:t>
    </dgm:pt>
    <dgm:pt modelId="{5478EF93-B08D-4155-9366-4249E10BF85C}" type="pres">
      <dgm:prSet presAssocID="{C7E76700-1658-438D-ACF2-8AAE977B323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42B3433-BC24-4FA2-8CF9-C7A38673BD46}" type="pres">
      <dgm:prSet presAssocID="{71BFE9B3-8474-4E2B-80F2-EBEA4D7D009B}" presName="node" presStyleLbl="node1" presStyleIdx="0" presStyleCnt="4" custScaleX="220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2B423-0D5E-4DD1-9973-8E7FADDCF7AA}" type="pres">
      <dgm:prSet presAssocID="{4CB5BE81-7F59-49A0-BB3E-A61C357059BA}" presName="Name9" presStyleLbl="parChTrans1D2" presStyleIdx="1" presStyleCnt="4"/>
      <dgm:spPr/>
      <dgm:t>
        <a:bodyPr/>
        <a:lstStyle/>
        <a:p>
          <a:endParaRPr lang="en-US"/>
        </a:p>
      </dgm:t>
    </dgm:pt>
    <dgm:pt modelId="{E475BCB9-4D8F-47B0-A193-70109E5A7955}" type="pres">
      <dgm:prSet presAssocID="{4CB5BE81-7F59-49A0-BB3E-A61C357059B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3796492-CB52-4A07-BC74-EBC02F082B1F}" type="pres">
      <dgm:prSet presAssocID="{8EE5AAB5-4F03-4355-924E-D5A4606C4CD9}" presName="node" presStyleLbl="node1" presStyleIdx="1" presStyleCnt="4" custScaleX="209076" custScaleY="101953" custRadScaleRad="145617" custRadScaleInc="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F7832-EAA9-4F9F-A407-263FD398ED0A}" type="pres">
      <dgm:prSet presAssocID="{DB65F9ED-8D92-464E-B9DB-AEDD935FCEA8}" presName="Name9" presStyleLbl="parChTrans1D2" presStyleIdx="2" presStyleCnt="4"/>
      <dgm:spPr/>
      <dgm:t>
        <a:bodyPr/>
        <a:lstStyle/>
        <a:p>
          <a:endParaRPr lang="en-US"/>
        </a:p>
      </dgm:t>
    </dgm:pt>
    <dgm:pt modelId="{356743F6-7367-472A-B17B-CE759EE30970}" type="pres">
      <dgm:prSet presAssocID="{DB65F9ED-8D92-464E-B9DB-AEDD935FCEA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9E9258B-4EAB-42B9-BFFE-9F3C3922E0FB}" type="pres">
      <dgm:prSet presAssocID="{48F27F9C-A228-492B-90B1-63788F5375D2}" presName="node" presStyleLbl="node1" presStyleIdx="2" presStyleCnt="4" custScaleX="208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70EAA-071C-46CD-9402-B5DBCF0C5DB4}" type="pres">
      <dgm:prSet presAssocID="{085D6A70-C637-4645-81D1-D8D976BE7ADD}" presName="Name9" presStyleLbl="parChTrans1D2" presStyleIdx="3" presStyleCnt="4"/>
      <dgm:spPr/>
      <dgm:t>
        <a:bodyPr/>
        <a:lstStyle/>
        <a:p>
          <a:endParaRPr lang="en-US"/>
        </a:p>
      </dgm:t>
    </dgm:pt>
    <dgm:pt modelId="{34368E0C-0227-4920-A266-FE1917C0E80C}" type="pres">
      <dgm:prSet presAssocID="{085D6A70-C637-4645-81D1-D8D976BE7AD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FAC48E5-B5BB-4452-AE57-F969C69FA61D}" type="pres">
      <dgm:prSet presAssocID="{365AC39F-B1D3-4031-8A63-40E93C72109D}" presName="node" presStyleLbl="node1" presStyleIdx="3" presStyleCnt="4" custScaleX="177505" custRadScaleRad="128795" custRadScaleInc="-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29AC30-2380-43CB-8601-CFDA4A6AF10E}" srcId="{73D798AE-7694-4BCE-93BE-225C7A85361F}" destId="{D4072E13-DA33-401A-BA4B-22AB56A2C51E}" srcOrd="3" destOrd="0" parTransId="{ACE58511-8E30-48AF-AD02-04BAD6780CF2}" sibTransId="{76F1A800-7F23-4A4C-9315-2D84C9B4D62C}"/>
    <dgm:cxn modelId="{E6E54128-3B02-4E45-9CA0-808827A15D8A}" type="presOf" srcId="{48F27F9C-A228-492B-90B1-63788F5375D2}" destId="{69E9258B-4EAB-42B9-BFFE-9F3C3922E0FB}" srcOrd="0" destOrd="0" presId="urn:microsoft.com/office/officeart/2005/8/layout/radial1"/>
    <dgm:cxn modelId="{60F1B4A3-9E81-49D5-9C84-4FAD7589622B}" type="presOf" srcId="{8EE5AAB5-4F03-4355-924E-D5A4606C4CD9}" destId="{73796492-CB52-4A07-BC74-EBC02F082B1F}" srcOrd="0" destOrd="0" presId="urn:microsoft.com/office/officeart/2005/8/layout/radial1"/>
    <dgm:cxn modelId="{EA374BB8-1171-40DF-B397-E607EF0878B2}" srcId="{73D798AE-7694-4BCE-93BE-225C7A85361F}" destId="{27692E51-A434-42FF-8E85-1B9F414E0588}" srcOrd="2" destOrd="0" parTransId="{5598B9FF-12C2-4E01-837F-D4D8D3B2D384}" sibTransId="{B49CCB19-28A3-4E7A-98F5-773361A0EBCF}"/>
    <dgm:cxn modelId="{A167AA99-0476-4C0E-8158-98C77F0BDCAD}" type="presOf" srcId="{365AC39F-B1D3-4031-8A63-40E93C72109D}" destId="{1FAC48E5-B5BB-4452-AE57-F969C69FA61D}" srcOrd="0" destOrd="0" presId="urn:microsoft.com/office/officeart/2005/8/layout/radial1"/>
    <dgm:cxn modelId="{9CC4C46A-4074-4D1B-9689-1B4A5772D6A1}" type="presOf" srcId="{085D6A70-C637-4645-81D1-D8D976BE7ADD}" destId="{71B70EAA-071C-46CD-9402-B5DBCF0C5DB4}" srcOrd="0" destOrd="0" presId="urn:microsoft.com/office/officeart/2005/8/layout/radial1"/>
    <dgm:cxn modelId="{3F9B1BFC-C2D8-4DB5-AE15-164FF1E9A735}" type="presOf" srcId="{C7E76700-1658-438D-ACF2-8AAE977B3238}" destId="{5478EF93-B08D-4155-9366-4249E10BF85C}" srcOrd="1" destOrd="0" presId="urn:microsoft.com/office/officeart/2005/8/layout/radial1"/>
    <dgm:cxn modelId="{D3E57A73-DF4A-4870-83D0-AA52B09F5CAB}" type="presOf" srcId="{7547BBD6-043A-4EB1-AFFD-764DAE05FD26}" destId="{C15EBDD8-FA27-43A8-A189-2204C139B659}" srcOrd="0" destOrd="0" presId="urn:microsoft.com/office/officeart/2005/8/layout/radial1"/>
    <dgm:cxn modelId="{D73D2384-4EC0-4FDA-841B-BCC8811016CC}" type="presOf" srcId="{DB65F9ED-8D92-464E-B9DB-AEDD935FCEA8}" destId="{39EF7832-EAA9-4F9F-A407-263FD398ED0A}" srcOrd="0" destOrd="0" presId="urn:microsoft.com/office/officeart/2005/8/layout/radial1"/>
    <dgm:cxn modelId="{54F06330-5F72-439C-A10F-2767996CC6DE}" srcId="{7547BBD6-043A-4EB1-AFFD-764DAE05FD26}" destId="{8EE5AAB5-4F03-4355-924E-D5A4606C4CD9}" srcOrd="1" destOrd="0" parTransId="{4CB5BE81-7F59-49A0-BB3E-A61C357059BA}" sibTransId="{BC1C470D-6534-43CC-B27F-A6D8F9DB49BC}"/>
    <dgm:cxn modelId="{1BC1E79F-6047-472E-8421-2960A69841A6}" type="presOf" srcId="{C7E76700-1658-438D-ACF2-8AAE977B3238}" destId="{E0BB31DF-C32C-4395-BD64-6506DA1F162B}" srcOrd="0" destOrd="0" presId="urn:microsoft.com/office/officeart/2005/8/layout/radial1"/>
    <dgm:cxn modelId="{3A4123ED-8793-4A49-B847-593EBCE677FB}" srcId="{73D798AE-7694-4BCE-93BE-225C7A85361F}" destId="{7547BBD6-043A-4EB1-AFFD-764DAE05FD26}" srcOrd="0" destOrd="0" parTransId="{8E325047-D3E0-4E8B-926F-C8BDDFDF1C28}" sibTransId="{6F180D20-1EA1-44AB-BF3D-90515993C7DF}"/>
    <dgm:cxn modelId="{930196D6-8A9E-493D-933E-E2CF24CB2528}" type="presOf" srcId="{4CB5BE81-7F59-49A0-BB3E-A61C357059BA}" destId="{E475BCB9-4D8F-47B0-A193-70109E5A7955}" srcOrd="1" destOrd="0" presId="urn:microsoft.com/office/officeart/2005/8/layout/radial1"/>
    <dgm:cxn modelId="{16A274E7-61BB-4A10-A449-C36C0DE4B2F4}" srcId="{7547BBD6-043A-4EB1-AFFD-764DAE05FD26}" destId="{48F27F9C-A228-492B-90B1-63788F5375D2}" srcOrd="2" destOrd="0" parTransId="{DB65F9ED-8D92-464E-B9DB-AEDD935FCEA8}" sibTransId="{4AF01F8E-0157-4FCD-A576-8CC2C08C185F}"/>
    <dgm:cxn modelId="{ACDD4210-A3CE-4197-BE7E-BF9B8DD0909E}" type="presOf" srcId="{DB65F9ED-8D92-464E-B9DB-AEDD935FCEA8}" destId="{356743F6-7367-472A-B17B-CE759EE30970}" srcOrd="1" destOrd="0" presId="urn:microsoft.com/office/officeart/2005/8/layout/radial1"/>
    <dgm:cxn modelId="{C13EF656-E320-4A3D-9B2B-8D9ABF80D5CC}" srcId="{7547BBD6-043A-4EB1-AFFD-764DAE05FD26}" destId="{365AC39F-B1D3-4031-8A63-40E93C72109D}" srcOrd="3" destOrd="0" parTransId="{085D6A70-C637-4645-81D1-D8D976BE7ADD}" sibTransId="{FF415AFB-C029-4EAC-B833-90C62D1B5F80}"/>
    <dgm:cxn modelId="{1B555221-AEF3-4425-A675-31E080ABCAFC}" type="presOf" srcId="{71BFE9B3-8474-4E2B-80F2-EBEA4D7D009B}" destId="{442B3433-BC24-4FA2-8CF9-C7A38673BD46}" srcOrd="0" destOrd="0" presId="urn:microsoft.com/office/officeart/2005/8/layout/radial1"/>
    <dgm:cxn modelId="{6AFC724C-CDA4-492E-A4D0-C199EB0BBD56}" type="presOf" srcId="{4CB5BE81-7F59-49A0-BB3E-A61C357059BA}" destId="{CD82B423-0D5E-4DD1-9973-8E7FADDCF7AA}" srcOrd="0" destOrd="0" presId="urn:microsoft.com/office/officeart/2005/8/layout/radial1"/>
    <dgm:cxn modelId="{202B854D-E333-44C3-A1CA-58FED9681F90}" srcId="{73D798AE-7694-4BCE-93BE-225C7A85361F}" destId="{C357D1D6-8715-47EE-9040-B6F8DA05E9AA}" srcOrd="1" destOrd="0" parTransId="{6283C2EB-F4BD-4FCA-8F34-F7491AF4895E}" sibTransId="{F6473301-62A7-4BC4-8FA6-FDF767FA9863}"/>
    <dgm:cxn modelId="{3F071C09-7A2F-4A75-9CE6-73D5A368AE92}" type="presOf" srcId="{085D6A70-C637-4645-81D1-D8D976BE7ADD}" destId="{34368E0C-0227-4920-A266-FE1917C0E80C}" srcOrd="1" destOrd="0" presId="urn:microsoft.com/office/officeart/2005/8/layout/radial1"/>
    <dgm:cxn modelId="{1024B63E-03E2-4404-B690-11550E31A01B}" srcId="{73D798AE-7694-4BCE-93BE-225C7A85361F}" destId="{A635C40E-1E6B-4A0B-90FB-897F05C7B4BC}" srcOrd="4" destOrd="0" parTransId="{D03263F0-EC70-435C-AE7E-6E9AE5C4F58B}" sibTransId="{A4761057-4E99-4361-B05A-B584A53E6B25}"/>
    <dgm:cxn modelId="{0A7D05CC-0BCE-43A9-B939-EADE5F12B7EC}" type="presOf" srcId="{73D798AE-7694-4BCE-93BE-225C7A85361F}" destId="{738DDD43-ABEC-4675-BF5D-1A0C277F9EC4}" srcOrd="0" destOrd="0" presId="urn:microsoft.com/office/officeart/2005/8/layout/radial1"/>
    <dgm:cxn modelId="{5C521F67-F6B7-4237-A4F0-BFF435EF8337}" srcId="{7547BBD6-043A-4EB1-AFFD-764DAE05FD26}" destId="{71BFE9B3-8474-4E2B-80F2-EBEA4D7D009B}" srcOrd="0" destOrd="0" parTransId="{C7E76700-1658-438D-ACF2-8AAE977B3238}" sibTransId="{50AB54AF-9D9A-4523-A175-6CF814058256}"/>
    <dgm:cxn modelId="{60AD0684-4724-42C6-B393-8E79C7294B3D}" type="presParOf" srcId="{738DDD43-ABEC-4675-BF5D-1A0C277F9EC4}" destId="{C15EBDD8-FA27-43A8-A189-2204C139B659}" srcOrd="0" destOrd="0" presId="urn:microsoft.com/office/officeart/2005/8/layout/radial1"/>
    <dgm:cxn modelId="{2737A631-9E6C-479C-80D1-3F78E116A468}" type="presParOf" srcId="{738DDD43-ABEC-4675-BF5D-1A0C277F9EC4}" destId="{E0BB31DF-C32C-4395-BD64-6506DA1F162B}" srcOrd="1" destOrd="0" presId="urn:microsoft.com/office/officeart/2005/8/layout/radial1"/>
    <dgm:cxn modelId="{C579DBDA-DAF1-4850-BA48-2D0F4AA261AD}" type="presParOf" srcId="{E0BB31DF-C32C-4395-BD64-6506DA1F162B}" destId="{5478EF93-B08D-4155-9366-4249E10BF85C}" srcOrd="0" destOrd="0" presId="urn:microsoft.com/office/officeart/2005/8/layout/radial1"/>
    <dgm:cxn modelId="{7B5CA5E3-EA4E-4965-A02A-AD92F6F5AE83}" type="presParOf" srcId="{738DDD43-ABEC-4675-BF5D-1A0C277F9EC4}" destId="{442B3433-BC24-4FA2-8CF9-C7A38673BD46}" srcOrd="2" destOrd="0" presId="urn:microsoft.com/office/officeart/2005/8/layout/radial1"/>
    <dgm:cxn modelId="{9AD2D213-E3F3-468B-ADA0-BD7C7FAD5222}" type="presParOf" srcId="{738DDD43-ABEC-4675-BF5D-1A0C277F9EC4}" destId="{CD82B423-0D5E-4DD1-9973-8E7FADDCF7AA}" srcOrd="3" destOrd="0" presId="urn:microsoft.com/office/officeart/2005/8/layout/radial1"/>
    <dgm:cxn modelId="{9A3F1638-00A2-46E7-B2C4-7C1590DE70D4}" type="presParOf" srcId="{CD82B423-0D5E-4DD1-9973-8E7FADDCF7AA}" destId="{E475BCB9-4D8F-47B0-A193-70109E5A7955}" srcOrd="0" destOrd="0" presId="urn:microsoft.com/office/officeart/2005/8/layout/radial1"/>
    <dgm:cxn modelId="{621BCEFE-4634-4AFC-8394-3FCBA5F694C5}" type="presParOf" srcId="{738DDD43-ABEC-4675-BF5D-1A0C277F9EC4}" destId="{73796492-CB52-4A07-BC74-EBC02F082B1F}" srcOrd="4" destOrd="0" presId="urn:microsoft.com/office/officeart/2005/8/layout/radial1"/>
    <dgm:cxn modelId="{14A00F21-8ACD-4E1E-B9A4-A68C60BB9CE4}" type="presParOf" srcId="{738DDD43-ABEC-4675-BF5D-1A0C277F9EC4}" destId="{39EF7832-EAA9-4F9F-A407-263FD398ED0A}" srcOrd="5" destOrd="0" presId="urn:microsoft.com/office/officeart/2005/8/layout/radial1"/>
    <dgm:cxn modelId="{B763FA8E-A180-4C5B-8CE0-07514DBDF7BB}" type="presParOf" srcId="{39EF7832-EAA9-4F9F-A407-263FD398ED0A}" destId="{356743F6-7367-472A-B17B-CE759EE30970}" srcOrd="0" destOrd="0" presId="urn:microsoft.com/office/officeart/2005/8/layout/radial1"/>
    <dgm:cxn modelId="{922B7477-52A2-4DDC-9319-B65E984DCDFE}" type="presParOf" srcId="{738DDD43-ABEC-4675-BF5D-1A0C277F9EC4}" destId="{69E9258B-4EAB-42B9-BFFE-9F3C3922E0FB}" srcOrd="6" destOrd="0" presId="urn:microsoft.com/office/officeart/2005/8/layout/radial1"/>
    <dgm:cxn modelId="{EED25705-42B7-48E4-BBBA-F42D340C03C8}" type="presParOf" srcId="{738DDD43-ABEC-4675-BF5D-1A0C277F9EC4}" destId="{71B70EAA-071C-46CD-9402-B5DBCF0C5DB4}" srcOrd="7" destOrd="0" presId="urn:microsoft.com/office/officeart/2005/8/layout/radial1"/>
    <dgm:cxn modelId="{F859967B-11C3-4409-9C53-0556797C1440}" type="presParOf" srcId="{71B70EAA-071C-46CD-9402-B5DBCF0C5DB4}" destId="{34368E0C-0227-4920-A266-FE1917C0E80C}" srcOrd="0" destOrd="0" presId="urn:microsoft.com/office/officeart/2005/8/layout/radial1"/>
    <dgm:cxn modelId="{C90AB8F2-DA18-4A10-B77B-E4BA956E39A0}" type="presParOf" srcId="{738DDD43-ABEC-4675-BF5D-1A0C277F9EC4}" destId="{1FAC48E5-B5BB-4452-AE57-F969C69FA61D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436F6-3208-4B42-8ED1-B17B8C62E323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B74FE-CD9F-46D3-9CAB-28245875A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74FE-CD9F-46D3-9CAB-28245875A0B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74FE-CD9F-46D3-9CAB-28245875A0B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4992F9F-F030-49A4-B4BB-32D9B3A66BF0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3D68C41-9C99-4E27-B78D-0B5D292AA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2F9F-F030-49A4-B4BB-32D9B3A66BF0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8C41-9C99-4E27-B78D-0B5D292AA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2F9F-F030-49A4-B4BB-32D9B3A66BF0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8C41-9C99-4E27-B78D-0B5D292AA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992F9F-F030-49A4-B4BB-32D9B3A66BF0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D68C41-9C99-4E27-B78D-0B5D292AAC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992F9F-F030-49A4-B4BB-32D9B3A66BF0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3D68C41-9C99-4E27-B78D-0B5D292AA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2F9F-F030-49A4-B4BB-32D9B3A66BF0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8C41-9C99-4E27-B78D-0B5D292AAC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2F9F-F030-49A4-B4BB-32D9B3A66BF0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8C41-9C99-4E27-B78D-0B5D292AAC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992F9F-F030-49A4-B4BB-32D9B3A66BF0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D68C41-9C99-4E27-B78D-0B5D292AAC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2F9F-F030-49A4-B4BB-32D9B3A66BF0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8C41-9C99-4E27-B78D-0B5D292AA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992F9F-F030-49A4-B4BB-32D9B3A66BF0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D68C41-9C99-4E27-B78D-0B5D292AAC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992F9F-F030-49A4-B4BB-32D9B3A66BF0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D68C41-9C99-4E27-B78D-0B5D292AAC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992F9F-F030-49A4-B4BB-32D9B3A66BF0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D68C41-9C99-4E27-B78D-0B5D292AA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26" Type="http://schemas.openxmlformats.org/officeDocument/2006/relationships/hyperlink" Target="PCPL%20PC/MEDIA%20PACKAGE/Retail%20rate/PPTS/PPTS/ZAPAK.COM" TargetMode="External"/><Relationship Id="rId3" Type="http://schemas.openxmlformats.org/officeDocument/2006/relationships/image" Target="../media/image27.jpeg"/><Relationship Id="rId21" Type="http://schemas.openxmlformats.org/officeDocument/2006/relationships/image" Target="../media/image45.jpeg"/><Relationship Id="rId34" Type="http://schemas.openxmlformats.org/officeDocument/2006/relationships/image" Target="../media/image55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5" Type="http://schemas.openxmlformats.org/officeDocument/2006/relationships/image" Target="../media/image49.jpeg"/><Relationship Id="rId33" Type="http://schemas.openxmlformats.org/officeDocument/2006/relationships/image" Target="../media/image54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20" Type="http://schemas.openxmlformats.org/officeDocument/2006/relationships/image" Target="../media/image44.png"/><Relationship Id="rId29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24" Type="http://schemas.openxmlformats.org/officeDocument/2006/relationships/image" Target="../media/image48.jpeg"/><Relationship Id="rId32" Type="http://schemas.openxmlformats.org/officeDocument/2006/relationships/hyperlink" Target="PCPL%20PC/MEDIA%20PACKAGE/Retail%20rate/PPTS/PPTS/RELIANCE%20MART" TargetMode="External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23" Type="http://schemas.openxmlformats.org/officeDocument/2006/relationships/image" Target="../media/image47.jpeg"/><Relationship Id="rId28" Type="http://schemas.openxmlformats.org/officeDocument/2006/relationships/hyperlink" Target="PCPL%20PC/MEDIA%20PACKAGE/Retail%20rate/PPTS/PPTS/LAKME%20&amp;%20AYUSH" TargetMode="External"/><Relationship Id="rId36" Type="http://schemas.openxmlformats.org/officeDocument/2006/relationships/image" Target="../media/image57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31" Type="http://schemas.openxmlformats.org/officeDocument/2006/relationships/image" Target="../media/image5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Relationship Id="rId22" Type="http://schemas.openxmlformats.org/officeDocument/2006/relationships/image" Target="../media/image46.jpeg"/><Relationship Id="rId27" Type="http://schemas.openxmlformats.org/officeDocument/2006/relationships/image" Target="../media/image50.jpeg"/><Relationship Id="rId30" Type="http://schemas.openxmlformats.org/officeDocument/2006/relationships/image" Target="../media/image52.jpeg"/><Relationship Id="rId35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18" Type="http://schemas.openxmlformats.org/officeDocument/2006/relationships/image" Target="../media/image74.jpeg"/><Relationship Id="rId3" Type="http://schemas.openxmlformats.org/officeDocument/2006/relationships/image" Target="../media/image59.jpeg"/><Relationship Id="rId21" Type="http://schemas.openxmlformats.org/officeDocument/2006/relationships/image" Target="../media/image77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17" Type="http://schemas.openxmlformats.org/officeDocument/2006/relationships/image" Target="../media/image73.jpeg"/><Relationship Id="rId2" Type="http://schemas.openxmlformats.org/officeDocument/2006/relationships/image" Target="../media/image58.jpeg"/><Relationship Id="rId16" Type="http://schemas.openxmlformats.org/officeDocument/2006/relationships/image" Target="../media/image72.jpeg"/><Relationship Id="rId20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24" Type="http://schemas.openxmlformats.org/officeDocument/2006/relationships/image" Target="../media/image80.jpeg"/><Relationship Id="rId5" Type="http://schemas.openxmlformats.org/officeDocument/2006/relationships/image" Target="../media/image61.png"/><Relationship Id="rId15" Type="http://schemas.openxmlformats.org/officeDocument/2006/relationships/image" Target="../media/image71.jpeg"/><Relationship Id="rId23" Type="http://schemas.openxmlformats.org/officeDocument/2006/relationships/image" Target="../media/image79.jpeg"/><Relationship Id="rId10" Type="http://schemas.openxmlformats.org/officeDocument/2006/relationships/image" Target="../media/image66.jpeg"/><Relationship Id="rId19" Type="http://schemas.openxmlformats.org/officeDocument/2006/relationships/image" Target="../media/image75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Relationship Id="rId22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191000"/>
            <a:ext cx="6172200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cap="all" dirty="0" smtClean="0">
                <a:solidFill>
                  <a:schemeClr val="bg1"/>
                </a:solidFill>
                <a:latin typeface="Arial Rounded MT Bold" pitchFamily="34" charset="0"/>
              </a:rPr>
              <a:t>SOS CARE INDIA </a:t>
            </a:r>
            <a:r>
              <a:rPr lang="en-US" sz="4150" cap="all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endParaRPr lang="en-US" sz="4150" cap="all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1111\Downloads\SOS CARE Logo f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914400"/>
            <a:ext cx="289179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WORK DONE TILL DATE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229600" cy="55626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1931939" cy="7571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Seminar, IITF,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Nov.'05 in </a:t>
            </a:r>
          </a:p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Pragati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Bhawan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2601994" cy="7571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317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Handicraft Exhibition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Jan. 2006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at ITPO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990600"/>
            <a:ext cx="3318537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SOS CARE delegation meets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President of India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Aug-09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295400"/>
            <a:ext cx="2362200" cy="147732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National Exhibition cum BSM, </a:t>
            </a:r>
            <a:r>
              <a:rPr lang="en-US" dirty="0" err="1" smtClean="0">
                <a:solidFill>
                  <a:schemeClr val="bg1"/>
                </a:solidFill>
              </a:rPr>
              <a:t>SpiceWorld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NOIDA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3200400"/>
            <a:ext cx="2590800" cy="142192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National Workshop cum Training of Women Entrepreneurs and Buyer Sellers meet , </a:t>
            </a:r>
            <a:r>
              <a:rPr lang="en-US" dirty="0" err="1" smtClean="0">
                <a:solidFill>
                  <a:schemeClr val="bg1"/>
                </a:solidFill>
              </a:rPr>
              <a:t>Dilli</a:t>
            </a:r>
            <a:r>
              <a:rPr lang="en-US" dirty="0" smtClean="0">
                <a:solidFill>
                  <a:schemeClr val="bg1"/>
                </a:solidFill>
              </a:rPr>
              <a:t> Hat , New Delhi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3048000"/>
            <a:ext cx="2971800" cy="147732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International Exhibition cum BSM, </a:t>
            </a:r>
            <a:r>
              <a:rPr lang="en-US" dirty="0" err="1" smtClean="0">
                <a:solidFill>
                  <a:schemeClr val="bg1"/>
                </a:solidFill>
              </a:rPr>
              <a:t>Ashoka</a:t>
            </a:r>
            <a:r>
              <a:rPr lang="en-US" dirty="0" smtClean="0">
                <a:solidFill>
                  <a:schemeClr val="bg1"/>
                </a:solidFill>
              </a:rPr>
              <a:t> Hotel and </a:t>
            </a:r>
            <a:r>
              <a:rPr lang="en-US" dirty="0" err="1" smtClean="0">
                <a:solidFill>
                  <a:schemeClr val="bg1"/>
                </a:solidFill>
              </a:rPr>
              <a:t>Vigyan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Bhavan</a:t>
            </a:r>
            <a:r>
              <a:rPr lang="en-US" dirty="0" smtClean="0">
                <a:solidFill>
                  <a:schemeClr val="bg1"/>
                </a:solidFill>
              </a:rPr>
              <a:t>, New Delhi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105400"/>
            <a:ext cx="2971800" cy="147732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National Exhibition </a:t>
            </a:r>
            <a:r>
              <a:rPr lang="en-US" dirty="0" err="1" smtClean="0">
                <a:solidFill>
                  <a:schemeClr val="bg1"/>
                </a:solidFill>
              </a:rPr>
              <a:t>Sajawat</a:t>
            </a:r>
            <a:r>
              <a:rPr lang="en-US" dirty="0" smtClean="0">
                <a:solidFill>
                  <a:schemeClr val="bg1"/>
                </a:solidFill>
              </a:rPr>
              <a:t> , September 16-24, </a:t>
            </a:r>
            <a:r>
              <a:rPr lang="en-US" dirty="0" err="1" smtClean="0">
                <a:solidFill>
                  <a:schemeClr val="bg1"/>
                </a:solidFill>
              </a:rPr>
              <a:t>Pragati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Maidan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 Delhi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5029200"/>
            <a:ext cx="2895600" cy="120032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International  IITF Exhibition cum BSM, November 14-27, </a:t>
            </a:r>
            <a:r>
              <a:rPr lang="en-US" dirty="0" err="1" smtClean="0">
                <a:solidFill>
                  <a:schemeClr val="bg1"/>
                </a:solidFill>
              </a:rPr>
              <a:t>Pragati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Maidan</a:t>
            </a:r>
            <a:r>
              <a:rPr lang="en-US" dirty="0" smtClean="0">
                <a:solidFill>
                  <a:schemeClr val="bg1"/>
                </a:solidFill>
              </a:rPr>
              <a:t> , New Delhi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3200400"/>
            <a:ext cx="2286000" cy="175432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National Launch of all India Women Entrepreneurs Directory -2007, New Delhi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381001"/>
          <a:ext cx="7620000" cy="6181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5092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VENUE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LOCATION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DATE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0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Centrestage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Mall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  <a:p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Noida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  <a:p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16th Jan,07 to 05th Feb,07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  <a:p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9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Pacific Mall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Ghaziabad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14th Feb,07 to 07th Mar,07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509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Pacific Mall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Pitampura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27th Mar,07 to 22th Apr,07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509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V3S mall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Laxminagar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14th May,07 to 04th Jun,07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509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Ansal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Plaza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Ghaziabad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04th Jun,07 to 08th July,07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509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Pacific Mall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Ghaziabad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21st Jul,07 to 12th Aug,07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509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Agrawal City Mall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Pitampura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24th Sep,07 to 07th Oct,07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509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Ansal Plaza(Hudco Place)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Khelgaon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17th Oct,07 to 22th Oct,07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509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Pacific Mall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Ghaziabad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27th Oct,07 to 09th Nov,07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509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IITF,07 Pragati Maidan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New Delhi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14th Nov,07 to 27th Nov,07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509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Spice World Mall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Noida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09th Dec,07 to 09th Jan,08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609600"/>
          <a:ext cx="7543800" cy="591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MMX Mall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  <a:p>
                      <a:endParaRPr lang="en-US" b="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Ghaziabad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  <a:p>
                      <a:endParaRPr lang="en-US" b="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28th Dec,07 to 26th Jan,08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  <a:p>
                      <a:endParaRPr lang="en-US" b="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7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Shipra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Mall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Ghaziabad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24th Jan,08 to 17th Feb,08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357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Pacific Mall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Ghaziabad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01st Mar,08 to 16th Mar,08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357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Cross River Mall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Karkardoma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04th Apr,08 to 04th May,08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357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OMAXE Park Plaza Mall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Indirapuram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17th May,08 to 10th Jun,08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357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Pacific Mall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Ghaziabad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30th May,08 to 22th Jun,08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357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TDI Mall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Rajauri Garden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04th Jul,08 to 27th July,08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357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Shopprig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Mall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Noida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08th Aug,08 to 01st Sep,08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357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Gurgaon Trade Fair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Gurgaon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20th Aug,08 to 26th Aug,08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357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Noida Trade Fair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Noida Sec-32A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05th Sep,08 to 14th Sep,08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357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Ansal Plaza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Dabur Chowk, Gzd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20th Sep,08 to 17th Oct,08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357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Shopprix Mall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Noida,Sec 61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11th Oct,08 to 02nd Nov,08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357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Pacific Mall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Ghaziabad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22nd Oct,08 to 09th Nov,08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357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IITF,08 Pragati Maidan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New Delhi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14th Nov,08 to 27th Nov,08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357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Sahara Mall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Gurgaon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28th Nov,08 to 21st Dec,08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305800" cy="6248400"/>
          </a:xfrm>
        </p:spPr>
        <p:txBody>
          <a:bodyPr>
            <a:noAutofit/>
          </a:bodyPr>
          <a:lstStyle/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 Exhibition Cum Buyer Seller Meet,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OMAXE Park Plaza </a:t>
            </a:r>
            <a:r>
              <a:rPr lang="en-US" sz="1350" b="1" dirty="0" err="1" smtClean="0">
                <a:solidFill>
                  <a:schemeClr val="tx2">
                    <a:lumMod val="25000"/>
                  </a:schemeClr>
                </a:solidFill>
              </a:rPr>
              <a:t>Mall</a:t>
            </a:r>
            <a:r>
              <a:rPr lang="en-US" sz="1350" dirty="0" err="1" smtClean="0">
                <a:solidFill>
                  <a:schemeClr val="tx2">
                    <a:lumMod val="25000"/>
                  </a:schemeClr>
                </a:solidFill>
              </a:rPr>
              <a:t>,Indirapuram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, 17th May,08 to 10th Jun,08</a:t>
            </a:r>
            <a:endParaRPr lang="en-US" sz="13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Exhibition Cum Buyer Seller Meet 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Cross River Mall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,Karkardooma,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04th Apr,08 to 04th May,08</a:t>
            </a:r>
            <a:endParaRPr lang="en-US" sz="13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Exhibition Cum Buyer Seller Meet,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 Pacific </a:t>
            </a:r>
            <a:r>
              <a:rPr lang="en-US" sz="1350" b="1" dirty="0" err="1" smtClean="0">
                <a:solidFill>
                  <a:schemeClr val="tx2">
                    <a:lumMod val="25000"/>
                  </a:schemeClr>
                </a:solidFill>
              </a:rPr>
              <a:t>Mall,</a:t>
            </a:r>
            <a:r>
              <a:rPr lang="en-US" sz="1350" dirty="0" err="1" smtClean="0">
                <a:solidFill>
                  <a:schemeClr val="tx2">
                    <a:lumMod val="25000"/>
                  </a:schemeClr>
                </a:solidFill>
              </a:rPr>
              <a:t>Gbd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30th May,08 to 22th Jun,08</a:t>
            </a:r>
            <a:endParaRPr lang="en-US" sz="13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Exhibition Cum Buyer Seller Meet,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TDI Mall, </a:t>
            </a:r>
            <a:r>
              <a:rPr lang="en-US" sz="1350" dirty="0" err="1" smtClean="0">
                <a:solidFill>
                  <a:schemeClr val="tx2">
                    <a:lumMod val="25000"/>
                  </a:schemeClr>
                </a:solidFill>
              </a:rPr>
              <a:t>Rajauri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 Garden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, 04th Jul,08 to 27th July,08</a:t>
            </a:r>
            <a:endParaRPr lang="en-US" sz="13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Exhibition Cum Buyer Seller Meet,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350" b="1" dirty="0" err="1" smtClean="0">
                <a:solidFill>
                  <a:schemeClr val="tx2">
                    <a:lumMod val="25000"/>
                  </a:schemeClr>
                </a:solidFill>
              </a:rPr>
              <a:t>Shopprix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Mall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350" dirty="0" err="1" smtClean="0">
                <a:solidFill>
                  <a:schemeClr val="tx2">
                    <a:lumMod val="25000"/>
                  </a:schemeClr>
                </a:solidFill>
              </a:rPr>
              <a:t>Noida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, 08th Aug,08 to 01st Sep,08</a:t>
            </a:r>
            <a:endParaRPr lang="en-US" sz="13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Exhibition Cum Buyer Seller Meet, </a:t>
            </a:r>
            <a:r>
              <a:rPr lang="en-US" sz="1350" b="1" dirty="0" err="1" smtClean="0">
                <a:solidFill>
                  <a:schemeClr val="tx2">
                    <a:lumMod val="25000"/>
                  </a:schemeClr>
                </a:solidFill>
              </a:rPr>
              <a:t>Gurgaon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Trade Fair, </a:t>
            </a:r>
            <a:r>
              <a:rPr lang="en-US" sz="1350" dirty="0" err="1" smtClean="0">
                <a:solidFill>
                  <a:schemeClr val="tx2">
                    <a:lumMod val="25000"/>
                  </a:schemeClr>
                </a:solidFill>
              </a:rPr>
              <a:t>Gurgaon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20th Aug,08 to 26th Aug,08</a:t>
            </a:r>
            <a:endParaRPr lang="en-US" sz="13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Exhibition Cum Buyer Seller Meet,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350" b="1" dirty="0" err="1" smtClean="0">
                <a:solidFill>
                  <a:schemeClr val="tx2">
                    <a:lumMod val="25000"/>
                  </a:schemeClr>
                </a:solidFill>
              </a:rPr>
              <a:t>Noida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Trade Fair, </a:t>
            </a:r>
            <a:r>
              <a:rPr lang="en-US" sz="1350" dirty="0" err="1" smtClean="0">
                <a:solidFill>
                  <a:schemeClr val="tx2">
                    <a:lumMod val="25000"/>
                  </a:schemeClr>
                </a:solidFill>
              </a:rPr>
              <a:t>Noida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 Sec-32A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, 05th Sep,08 to 14th Sep,08</a:t>
            </a:r>
            <a:endParaRPr lang="en-US" sz="13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Exhibition Cum Buyer Seller Meet, </a:t>
            </a:r>
            <a:r>
              <a:rPr lang="en-US" sz="1350" b="1" dirty="0" err="1" smtClean="0">
                <a:solidFill>
                  <a:schemeClr val="tx2">
                    <a:lumMod val="25000"/>
                  </a:schemeClr>
                </a:solidFill>
              </a:rPr>
              <a:t>Ansal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Plaza, </a:t>
            </a:r>
            <a:r>
              <a:rPr lang="en-US" sz="1350" dirty="0" err="1" smtClean="0">
                <a:solidFill>
                  <a:schemeClr val="tx2">
                    <a:lumMod val="25000"/>
                  </a:schemeClr>
                </a:solidFill>
              </a:rPr>
              <a:t>Dabur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350" dirty="0" err="1" smtClean="0">
                <a:solidFill>
                  <a:schemeClr val="tx2">
                    <a:lumMod val="25000"/>
                  </a:schemeClr>
                </a:solidFill>
              </a:rPr>
              <a:t>Chowk,Gzd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, 20th Sep,08 to 17th Oct,08</a:t>
            </a:r>
            <a:endParaRPr lang="en-US" sz="13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Exhibition Cum Buyer Seller Meet,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350" b="1" dirty="0" err="1" smtClean="0">
                <a:solidFill>
                  <a:schemeClr val="tx2">
                    <a:lumMod val="25000"/>
                  </a:schemeClr>
                </a:solidFill>
              </a:rPr>
              <a:t>Shopprix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Mall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350" dirty="0" err="1" smtClean="0">
                <a:solidFill>
                  <a:schemeClr val="tx2">
                    <a:lumMod val="25000"/>
                  </a:schemeClr>
                </a:solidFill>
              </a:rPr>
              <a:t>Noida,Sec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 61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, 11th Oct,08 to 02nd Nov,08</a:t>
            </a:r>
            <a:endParaRPr lang="en-US" sz="13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Exhibition Cum Buyer Seller Meet,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Pacific </a:t>
            </a:r>
            <a:r>
              <a:rPr lang="en-US" sz="1350" b="1" dirty="0" err="1" smtClean="0">
                <a:solidFill>
                  <a:schemeClr val="tx2">
                    <a:lumMod val="25000"/>
                  </a:schemeClr>
                </a:solidFill>
              </a:rPr>
              <a:t>Mall,</a:t>
            </a:r>
            <a:r>
              <a:rPr lang="en-US" sz="1350" dirty="0" err="1" smtClean="0">
                <a:solidFill>
                  <a:schemeClr val="tx2">
                    <a:lumMod val="25000"/>
                  </a:schemeClr>
                </a:solidFill>
              </a:rPr>
              <a:t>Gbd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22nd Oct,08 to 09th Nov,08</a:t>
            </a:r>
            <a:endParaRPr lang="en-US" sz="13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Exhibition Cum Buyer Seller Meet, 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IITF,08 </a:t>
            </a:r>
            <a:r>
              <a:rPr lang="en-US" sz="1350" b="1" dirty="0" err="1" smtClean="0">
                <a:solidFill>
                  <a:schemeClr val="tx2">
                    <a:lumMod val="25000"/>
                  </a:schemeClr>
                </a:solidFill>
              </a:rPr>
              <a:t>Pragati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350" b="1" dirty="0" err="1" smtClean="0">
                <a:solidFill>
                  <a:schemeClr val="tx2">
                    <a:lumMod val="25000"/>
                  </a:schemeClr>
                </a:solidFill>
              </a:rPr>
              <a:t>Maidan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Delhi,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14th Nov,08 to 27th Nov,08</a:t>
            </a:r>
            <a:endParaRPr lang="en-US" sz="13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Exhibition Cum Buyer Seller Meet,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 Sahara Mall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350" dirty="0" err="1" smtClean="0">
                <a:solidFill>
                  <a:schemeClr val="tx2">
                    <a:lumMod val="25000"/>
                  </a:schemeClr>
                </a:solidFill>
              </a:rPr>
              <a:t>Gurgaon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, 28th Nov,08 to 21st Dec,08</a:t>
            </a:r>
            <a:endParaRPr lang="en-US" sz="13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Exhibition Cum Buyer Seller Meet, 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DLF CITY CLUB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,Gurgaon,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25thDec,08 to 28thDec ,08</a:t>
            </a:r>
            <a:endParaRPr lang="en-US" sz="13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Exhibition Cum Buyer Seller Meet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, Pacific </a:t>
            </a:r>
            <a:r>
              <a:rPr lang="en-US" sz="1350" b="1" dirty="0" err="1" smtClean="0">
                <a:solidFill>
                  <a:schemeClr val="tx2">
                    <a:lumMod val="25000"/>
                  </a:schemeClr>
                </a:solidFill>
              </a:rPr>
              <a:t>Mall</a:t>
            </a:r>
            <a:r>
              <a:rPr lang="en-US" sz="1350" dirty="0" err="1" smtClean="0">
                <a:solidFill>
                  <a:schemeClr val="tx2">
                    <a:lumMod val="25000"/>
                  </a:schemeClr>
                </a:solidFill>
              </a:rPr>
              <a:t>,Gbd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08thJan 09 to 08thFeb, 09</a:t>
            </a:r>
            <a:endParaRPr lang="en-US" sz="13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Exhibition Cum Buyer Seller Meet, 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SHOPPRIX MALL,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Noida,Sec-61,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27thJan to 09th Feb 09</a:t>
            </a:r>
            <a:endParaRPr lang="en-US" sz="13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Exhibition Cum Buyer Seller Meet, 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The Great India Place,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Noida,Sec-37,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14th Feb to 01st Mar 09</a:t>
            </a:r>
            <a:endParaRPr lang="en-US" sz="13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Exhibition Cum Buyer Seller Meet, 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SHOPPRIX MALL,</a:t>
            </a:r>
            <a:r>
              <a:rPr lang="en-US" sz="1350" dirty="0" smtClean="0">
                <a:solidFill>
                  <a:schemeClr val="tx2">
                    <a:lumMod val="25000"/>
                  </a:schemeClr>
                </a:solidFill>
              </a:rPr>
              <a:t>Vaishali,Sec-4,Gzb,</a:t>
            </a:r>
            <a:r>
              <a:rPr lang="en-US" sz="1350" b="1" dirty="0" smtClean="0">
                <a:solidFill>
                  <a:schemeClr val="tx2">
                    <a:lumMod val="25000"/>
                  </a:schemeClr>
                </a:solidFill>
              </a:rPr>
              <a:t>05th Mar to 29th Mar 09.</a:t>
            </a:r>
          </a:p>
          <a:p>
            <a:pPr algn="just"/>
            <a:endParaRPr lang="en-US" sz="135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381000" y="132080"/>
          <a:ext cx="8229600" cy="6497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2925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8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Pacific Mall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Ghaziabad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10th Apr.09 to 10th May,09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8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Gaur Gravity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Indirapuram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01st May,09 to 31st May,09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8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Vasant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Square Mall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Vasant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Kunj,N.D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09th May,09 to 17th May,09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8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Shopprix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Mall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Vaishali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29th May,09 to 22nd Jun,09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8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DLF City Centre Mall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Shalimar Bagh,N.D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05th July,09 to 27th July,09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8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Crown Plaza Mall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Faridabad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29th July,09 to 23rd Aug,09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8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Spice World Mall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Noida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07th Aug,09 to 23rd Aug,09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8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Shipra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Mall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Ghaziabad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22nd Aug,09 to 14th Sept,09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8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Shopprix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Mall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Diwali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Vaishali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19th Sept,09 to 18th Oct,09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8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Spice World Mall(Diwali)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Noida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26th Sept,09 to 17th Oct,09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611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Ansal Plaza,HUDCO PL.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Khelgaon,N.D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08th Oct,09 to 16th Oct,09(10th)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8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Centrestage Mall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Noida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09th Oct,09 to 01st Nov,09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81000" y="228600"/>
          <a:ext cx="7620000" cy="640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53395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054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Pacific Mall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Ghaziabad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24th Oct,09 to 10th Dec,09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054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Shilpotsav Noida-2009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Noida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30th Oct,09 to 08th Nov,09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054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IITF,09 Pragati Maidan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New Delhi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14th Nov,09 to 27th Nov,09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054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Spice World Mall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Noida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04th Dec,09 to 3rd Jan,10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5956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DLF City Centre Mall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Shalimar Bagh,N.D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11th Dec,09 to 13th Dec,09 (3day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054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Crown Interioz Mall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Faridabad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24th Dec,09 to 10th Jan,10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054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DLF City Centre Mall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Shalimar Bagh,N.D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18th Dec,09 to 03rd Jan,10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054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Crown Plaza Mall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Faridabad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12th Jan,10 to 31st Jan,10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054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Metro Walk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Rohini,N.D.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22nd Jan,10 to 01st Feb,10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054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Shopprix Mall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Noida Sec-61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30th Jan,10 to 21st Feb,10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054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Metro Walk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Rohini,N.D.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19th Feb,10 to 01st Mar,10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054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Spice World Mall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Noida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05th Mar,10 to 04th Apr,10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054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Living Style Mall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Jasola,N.D.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08th Mar,10 to 28th Mar,10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4054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DLF City Centre Mall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Shalimar Bagh,N.D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13th Mar,10 to 25th Apr,10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lka rathi\Desktop\femina\New folder\website\news paper\18032007(00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9914">
            <a:off x="5241925" y="1524000"/>
            <a:ext cx="3902075" cy="2362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1722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SOS IN LIMELIGHT</a:t>
            </a:r>
            <a:endParaRPr lang="en-US" dirty="0"/>
          </a:p>
        </p:txBody>
      </p:sp>
      <p:pic>
        <p:nvPicPr>
          <p:cNvPr id="1028" name="Picture 4" descr="C:\Users\alka rathi\Desktop\femina\New folder\website\news paper\18032007(0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25" y="3932237"/>
            <a:ext cx="3902075" cy="29257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6" name="Picture 2" descr="C:\Users\alka rathi\Desktop\femina\New folder\website\news paper\18032007(00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73743">
            <a:off x="1991613" y="1207340"/>
            <a:ext cx="3505200" cy="28737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0" name="Picture 6" descr="C:\Users\alka rathi\Desktop\femina\New folder\website\news paper\18032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0363">
            <a:off x="2290742" y="4232939"/>
            <a:ext cx="3665586" cy="23621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ka rathi\Desktop\femina\New folder\website\news paper\18032007(009)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20287218">
            <a:off x="2341538" y="553661"/>
            <a:ext cx="3475038" cy="26055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1" name="Picture 3" descr="C:\Users\alka rathi\Desktop\femina\New folder\website\news paper\18032007(011)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 rot="611226">
            <a:off x="5594356" y="581553"/>
            <a:ext cx="3353708" cy="25145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2" name="Picture 4" descr="C:\Users\alka rathi\Desktop\femina\New folder\website\news paper\18032007(014)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 rot="20403536">
            <a:off x="2542006" y="3398070"/>
            <a:ext cx="3393937" cy="25447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3" name="Picture 5" descr="C:\Users\alka rathi\Desktop\femina\New folder\website\news paper\18032007(004)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 rot="1204456">
            <a:off x="5791199" y="3905666"/>
            <a:ext cx="3013315" cy="25114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4" name="Picture 6" descr="C:\Users\alka rathi\Desktop\femina\New folder\website\news paper\18032007(010)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437886">
            <a:off x="5058152" y="2456359"/>
            <a:ext cx="2799095" cy="18340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90903" y="1513489"/>
            <a:ext cx="7467600" cy="3962400"/>
            <a:chOff x="768" y="1104"/>
            <a:chExt cx="4176" cy="1968"/>
          </a:xfrm>
        </p:grpSpPr>
        <p:sp>
          <p:nvSpPr>
            <p:cNvPr id="25603" name="AutoShape 3"/>
            <p:cNvSpPr>
              <a:spLocks noChangeArrowheads="1"/>
            </p:cNvSpPr>
            <p:nvPr/>
          </p:nvSpPr>
          <p:spPr bwMode="auto">
            <a:xfrm>
              <a:off x="768" y="1104"/>
              <a:ext cx="4176" cy="1968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IN">
                <a:latin typeface="Arial" charset="0"/>
              </a:endParaRPr>
            </a:p>
          </p:txBody>
        </p:sp>
        <p:pic>
          <p:nvPicPr>
            <p:cNvPr id="20485" name="Picture 4" descr="msmelogo"/>
            <p:cNvPicPr>
              <a:picLocks noChangeAspect="1" noChangeArrowheads="1"/>
            </p:cNvPicPr>
            <p:nvPr/>
          </p:nvPicPr>
          <p:blipFill>
            <a:blip r:embed="rId2"/>
            <a:srcRect r="-50"/>
            <a:stretch>
              <a:fillRect/>
            </a:stretch>
          </p:blipFill>
          <p:spPr bwMode="auto">
            <a:xfrm>
              <a:off x="864" y="1227"/>
              <a:ext cx="1152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5" descr="SME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16" y="1296"/>
              <a:ext cx="1084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6" descr="itpo_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81" y="2016"/>
              <a:ext cx="1999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7" descr="nsic-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32" y="2078"/>
              <a:ext cx="1056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8" descr="ficci-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4" y="1248"/>
              <a:ext cx="1152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92" y="2208"/>
              <a:ext cx="1056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10" descr="dc log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24" y="1968"/>
              <a:ext cx="64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609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 MEMBERS OF SOS</a:t>
            </a:r>
            <a:endParaRPr lang="en-IN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990600"/>
            <a:ext cx="8001000" cy="4724400"/>
            <a:chOff x="240" y="816"/>
            <a:chExt cx="4080" cy="2544"/>
          </a:xfrm>
        </p:grpSpPr>
        <p:sp>
          <p:nvSpPr>
            <p:cNvPr id="29" name="Rounded Rectangle 28"/>
            <p:cNvSpPr>
              <a:spLocks noChangeArrowheads="1"/>
            </p:cNvSpPr>
            <p:nvPr/>
          </p:nvSpPr>
          <p:spPr bwMode="auto">
            <a:xfrm>
              <a:off x="240" y="816"/>
              <a:ext cx="4080" cy="2544"/>
            </a:xfrm>
            <a:prstGeom prst="roundRect">
              <a:avLst>
                <a:gd name="adj" fmla="val 8528"/>
              </a:avLst>
            </a:prstGeom>
            <a:solidFill>
              <a:schemeClr val="bg1"/>
            </a:solidFill>
            <a:ln w="25400" algn="ctr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1843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912"/>
              <a:ext cx="516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8" y="912"/>
              <a:ext cx="76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76" y="912"/>
              <a:ext cx="912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6" y="912"/>
              <a:ext cx="4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960"/>
              <a:ext cx="720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1286"/>
              <a:ext cx="672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10"/>
            <p:cNvPicPr>
              <a:picLocks noChangeAspect="1" noChangeArrowheads="1"/>
            </p:cNvPicPr>
            <p:nvPr/>
          </p:nvPicPr>
          <p:blipFill>
            <a:blip r:embed="rId8"/>
            <a:srcRect t="-14723" b="-3067"/>
            <a:stretch>
              <a:fillRect/>
            </a:stretch>
          </p:blipFill>
          <p:spPr bwMode="auto">
            <a:xfrm>
              <a:off x="288" y="1392"/>
              <a:ext cx="100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92" y="1344"/>
              <a:ext cx="67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12" y="1326"/>
              <a:ext cx="86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6" y="1728"/>
              <a:ext cx="528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1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08" y="2016"/>
              <a:ext cx="72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Picture 1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352" y="2352"/>
              <a:ext cx="4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1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6" y="2784"/>
              <a:ext cx="33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1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296" y="2880"/>
              <a:ext cx="48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Picture 18"/>
            <p:cNvPicPr>
              <a:picLocks noChangeAspect="1" noChangeArrowheads="1"/>
            </p:cNvPicPr>
            <p:nvPr/>
          </p:nvPicPr>
          <p:blipFill>
            <a:blip r:embed="rId16"/>
            <a:srcRect b="261"/>
            <a:stretch>
              <a:fillRect/>
            </a:stretch>
          </p:blipFill>
          <p:spPr bwMode="auto">
            <a:xfrm>
              <a:off x="1728" y="1632"/>
              <a:ext cx="67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Picture 19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36" y="2160"/>
              <a:ext cx="67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Picture 20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68" y="283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21"/>
            <p:cNvPicPr>
              <a:picLocks noChangeAspect="1" noChangeArrowheads="1"/>
            </p:cNvPicPr>
            <p:nvPr/>
          </p:nvPicPr>
          <p:blipFill>
            <a:blip r:embed="rId19"/>
            <a:srcRect b="-153"/>
            <a:stretch>
              <a:fillRect/>
            </a:stretch>
          </p:blipFill>
          <p:spPr bwMode="auto">
            <a:xfrm>
              <a:off x="1632" y="2304"/>
              <a:ext cx="576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Picture 22" descr="KFC_logo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824" y="2736"/>
              <a:ext cx="516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Picture 23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400" y="2784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7" name="Picture 24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928" y="2448"/>
              <a:ext cx="57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8" name="Picture 25"/>
            <p:cNvPicPr>
              <a:picLocks noChangeAspect="1" noChangeArrowheads="1"/>
            </p:cNvPicPr>
            <p:nvPr/>
          </p:nvPicPr>
          <p:blipFill>
            <a:blip r:embed="rId23"/>
            <a:srcRect b="2"/>
            <a:stretch>
              <a:fillRect/>
            </a:stretch>
          </p:blipFill>
          <p:spPr bwMode="auto">
            <a:xfrm>
              <a:off x="2880" y="2016"/>
              <a:ext cx="72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9" name="Picture 26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859" y="2448"/>
              <a:ext cx="32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0" name="Picture 27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3456" y="268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28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2448" y="1776"/>
              <a:ext cx="35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2" name="Picture 1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1872" y="2016"/>
              <a:ext cx="528" cy="263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</p:spPr>
        </p:pic>
        <p:pic>
          <p:nvPicPr>
            <p:cNvPr id="18463" name="Picture 1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1056" y="1680"/>
              <a:ext cx="584" cy="267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</p:spPr>
        </p:pic>
        <p:pic>
          <p:nvPicPr>
            <p:cNvPr id="18464" name="Picture 31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3504" y="1613"/>
              <a:ext cx="72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5" name="Picture 32">
              <a:hlinkClick r:id="rId32"/>
            </p:cNvPr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2832" y="1584"/>
              <a:ext cx="52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6" name="Picture 33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3696" y="1920"/>
              <a:ext cx="52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7" name="Picture 34" descr="Sodexo_logo_white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black">
            <a:xfrm>
              <a:off x="2976" y="3024"/>
              <a:ext cx="462" cy="256"/>
            </a:xfrm>
            <a:prstGeom prst="rect">
              <a:avLst/>
            </a:prstGeom>
            <a:solidFill>
              <a:srgbClr val="1A025E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8468" name="Picture 35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104" y="2400"/>
              <a:ext cx="480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     OUR PARTNERS</a:t>
            </a:r>
            <a:endParaRPr lang="en-IN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1066800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</a:rPr>
              <a:t>Our values</a:t>
            </a:r>
            <a:r>
              <a:rPr lang="en-US" sz="3500" dirty="0" smtClean="0"/>
              <a:t/>
            </a:r>
            <a:br>
              <a:rPr lang="en-US" sz="3500" dirty="0" smtClean="0"/>
            </a:b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7848600" cy="5181600"/>
          </a:xfrm>
        </p:spPr>
        <p:txBody>
          <a:bodyPr/>
          <a:lstStyle/>
          <a:p>
            <a:r>
              <a:rPr lang="en-US" sz="2450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Trust :- Our 10 year track record earned us the trust of charities &amp; donors.</a:t>
            </a:r>
          </a:p>
          <a:p>
            <a:pPr>
              <a:buNone/>
            </a:pPr>
            <a:endParaRPr lang="en-US" sz="2450" dirty="0" smtClean="0">
              <a:solidFill>
                <a:schemeClr val="tx2">
                  <a:lumMod val="25000"/>
                </a:schemeClr>
              </a:solidFill>
              <a:latin typeface="Arial Black" pitchFamily="34" charset="0"/>
            </a:endParaRPr>
          </a:p>
          <a:p>
            <a:r>
              <a:rPr lang="en-US" sz="2450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Dynamism :- We are enthusiastic about our ability to fuel positive change.</a:t>
            </a:r>
          </a:p>
          <a:p>
            <a:pPr>
              <a:buNone/>
            </a:pPr>
            <a:endParaRPr lang="en-US" sz="2450" dirty="0" smtClean="0">
              <a:solidFill>
                <a:schemeClr val="tx2">
                  <a:lumMod val="25000"/>
                </a:schemeClr>
              </a:solidFill>
              <a:latin typeface="Arial Black" pitchFamily="34" charset="0"/>
            </a:endParaRPr>
          </a:p>
          <a:p>
            <a:r>
              <a:rPr lang="en-US" sz="2450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Human Touch :- We deliver professional services with a personal touch.</a:t>
            </a:r>
          </a:p>
          <a:p>
            <a:pPr>
              <a:buNone/>
            </a:pPr>
            <a:endParaRPr lang="en-US" sz="2450" dirty="0" smtClean="0">
              <a:solidFill>
                <a:schemeClr val="tx2">
                  <a:lumMod val="25000"/>
                </a:schemeClr>
              </a:solidFill>
              <a:latin typeface="Arial Black" pitchFamily="34" charset="0"/>
            </a:endParaRPr>
          </a:p>
          <a:p>
            <a:r>
              <a:rPr lang="en-US" sz="2450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Confidence :- We are optimistic about the future and not afraid to take risk.</a:t>
            </a:r>
          </a:p>
          <a:p>
            <a:pPr>
              <a:buNone/>
            </a:pP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" y="1066800"/>
            <a:ext cx="8077200" cy="4572000"/>
            <a:chOff x="480" y="960"/>
            <a:chExt cx="4800" cy="2688"/>
          </a:xfrm>
        </p:grpSpPr>
        <p:sp>
          <p:nvSpPr>
            <p:cNvPr id="24579" name="AutoShape 3"/>
            <p:cNvSpPr>
              <a:spLocks noChangeArrowheads="1"/>
            </p:cNvSpPr>
            <p:nvPr/>
          </p:nvSpPr>
          <p:spPr bwMode="auto">
            <a:xfrm>
              <a:off x="480" y="960"/>
              <a:ext cx="4800" cy="2688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IN">
                <a:latin typeface="Arial" charset="0"/>
              </a:endParaRPr>
            </a:p>
          </p:txBody>
        </p:sp>
        <p:pic>
          <p:nvPicPr>
            <p:cNvPr id="17413" name="Picture 4" descr="ansal_plaza_gurgaon_log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1186"/>
              <a:ext cx="1056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5" descr="dlf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1152"/>
              <a:ext cx="864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6" descr="crowne-plaza-logo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1104"/>
              <a:ext cx="924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7" descr="logo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2" y="1056"/>
              <a:ext cx="600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8" descr="eastdelhimall_ghaziabad_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2" y="1056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9" descr="logo_city_square"/>
            <p:cNvPicPr>
              <a:picLocks noChangeAspect="1" noChangeArrowheads="1"/>
            </p:cNvPicPr>
            <p:nvPr/>
          </p:nvPicPr>
          <p:blipFill>
            <a:blip r:embed="rId7"/>
            <a:srcRect b="1057"/>
            <a:stretch>
              <a:fillRect/>
            </a:stretch>
          </p:blipFill>
          <p:spPr bwMode="auto">
            <a:xfrm>
              <a:off x="1584" y="1584"/>
              <a:ext cx="9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10" descr="MGF-mega-mall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24" y="1632"/>
              <a:ext cx="7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11" descr="parsvnath-mall-moradabad-log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84" y="1584"/>
              <a:ext cx="624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12" descr="PROJECT_LOGO_10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648" y="1693"/>
              <a:ext cx="76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13" descr="shipra_logo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24" y="2170"/>
              <a:ext cx="864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14" descr="north-logo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60" y="1536"/>
              <a:ext cx="49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4" name="Picture 15" descr="supertech_logo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722" y="2616"/>
              <a:ext cx="106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16" descr="SRS%20Logo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784" y="2208"/>
              <a:ext cx="91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17" descr="star_mall_logo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744" y="2088"/>
              <a:ext cx="720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7" name="Picture 18" descr="thecentrestagemall_noida_logo"/>
            <p:cNvPicPr>
              <a:picLocks noChangeAspect="1" noChangeArrowheads="1"/>
            </p:cNvPicPr>
            <p:nvPr/>
          </p:nvPicPr>
          <p:blipFill>
            <a:blip r:embed="rId16"/>
            <a:srcRect r="-217" b="-185"/>
            <a:stretch>
              <a:fillRect/>
            </a:stretch>
          </p:blipFill>
          <p:spPr bwMode="auto">
            <a:xfrm>
              <a:off x="576" y="2640"/>
              <a:ext cx="1104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8" name="Picture 19" descr="thegreatindiaplace_noida_logo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680" y="2160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9" name="Picture 20" descr="vasant-logo-new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928" y="2610"/>
              <a:ext cx="585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0" name="Picture 21" descr="img_24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536" y="3095"/>
              <a:ext cx="528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1" name="Picture 22" descr="crossrivermall_logo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552" y="2832"/>
              <a:ext cx="69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2" name="Picture 23" descr="logo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72" y="3024"/>
              <a:ext cx="672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24" descr="spice_logo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608" y="2355"/>
              <a:ext cx="387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Picture 25" descr="ansal_plaza_logo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256" y="3072"/>
              <a:ext cx="564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26" descr="image016"/>
            <p:cNvPicPr>
              <a:picLocks noChangeAspect="1" noChangeArrowheads="1"/>
            </p:cNvPicPr>
            <p:nvPr/>
          </p:nvPicPr>
          <p:blipFill>
            <a:blip r:embed="rId24"/>
            <a:srcRect r="6250" b="22963"/>
            <a:stretch>
              <a:fillRect/>
            </a:stretch>
          </p:blipFill>
          <p:spPr bwMode="auto">
            <a:xfrm>
              <a:off x="4416" y="3072"/>
              <a:ext cx="720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  MALL PARTNERS</a:t>
            </a:r>
            <a:endParaRPr lang="en-IN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143000"/>
            <a:ext cx="7391400" cy="4876800"/>
            <a:chOff x="2880" y="576"/>
            <a:chExt cx="2736" cy="2304"/>
          </a:xfrm>
        </p:grpSpPr>
        <p:sp>
          <p:nvSpPr>
            <p:cNvPr id="18435" name="AutoShape 3"/>
            <p:cNvSpPr>
              <a:spLocks noChangeArrowheads="1"/>
            </p:cNvSpPr>
            <p:nvPr/>
          </p:nvSpPr>
          <p:spPr bwMode="auto">
            <a:xfrm>
              <a:off x="2880" y="576"/>
              <a:ext cx="2736" cy="2304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IN">
                <a:latin typeface="Arial" charset="0"/>
              </a:endParaRPr>
            </a:p>
          </p:txBody>
        </p:sp>
        <p:pic>
          <p:nvPicPr>
            <p:cNvPr id="19461" name="Picture 4" descr="image0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6" y="672"/>
              <a:ext cx="864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5" descr="cneb_tv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1392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6" descr="aaj_tak_delh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6" y="2064"/>
              <a:ext cx="84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7" descr="Meow_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6" y="672"/>
              <a:ext cx="720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8" descr="Radio+Mirchi+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40" y="1396"/>
              <a:ext cx="960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9" descr="RED FM 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04" y="624"/>
              <a:ext cx="816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10" descr="delhi-tourism-log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84" y="2016"/>
              <a:ext cx="72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11" descr="india_tv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72" y="1386"/>
              <a:ext cx="64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12" descr="salamnamasteradio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782" y="1968"/>
              <a:ext cx="75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    MEDIA PARTNERS</a:t>
            </a:r>
            <a:endParaRPr lang="en-IN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15789">
            <a:off x="287782" y="2941827"/>
            <a:ext cx="804222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tx2">
                    <a:lumMod val="25000"/>
                  </a:schemeClr>
                </a:solidFill>
              </a:rPr>
              <a:t>         THANK YOU</a:t>
            </a:r>
            <a:endParaRPr lang="en-US" sz="55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6477000" y="2971800"/>
            <a:ext cx="1143000" cy="1143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5791200" y="3733800"/>
            <a:ext cx="1143000" cy="1143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6172200" cy="990600"/>
          </a:xfrm>
        </p:spPr>
        <p:txBody>
          <a:bodyPr>
            <a:normAutofit/>
          </a:bodyPr>
          <a:lstStyle/>
          <a:p>
            <a:pPr algn="ctr"/>
            <a:r>
              <a:rPr lang="en-US" sz="4300" dirty="0" smtClean="0">
                <a:solidFill>
                  <a:schemeClr val="bg1"/>
                </a:solidFill>
              </a:rPr>
              <a:t>Introduction</a:t>
            </a:r>
            <a:endParaRPr lang="en-US" sz="43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828800"/>
            <a:ext cx="6629400" cy="4343400"/>
          </a:xfrm>
        </p:spPr>
        <p:txBody>
          <a:bodyPr>
            <a:noAutofit/>
          </a:bodyPr>
          <a:lstStyle/>
          <a:p>
            <a:pPr algn="just"/>
            <a:r>
              <a:rPr lang="en-US" sz="2425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SOS Care India established with an aim to provide equal opportunities for economic empowerment, women empowerment, self employment, skill development and promotion of rural artisans, provide support to women entrepreneur &amp; micro small medium enterprises (MSME). SOS care is also committed to provide every possible support for any kind of natural disaster.</a:t>
            </a:r>
            <a:endParaRPr lang="en-US" sz="2425" dirty="0">
              <a:solidFill>
                <a:schemeClr val="tx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Vision &amp; Mission 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295400"/>
          <a:ext cx="8153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17000"/>
          </a:blip>
          <a:stretch>
            <a:fillRect/>
          </a:stretch>
        </p:blipFill>
        <p:spPr>
          <a:xfrm rot="20664936">
            <a:off x="787181" y="2101116"/>
            <a:ext cx="2589692" cy="199873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8892">
            <a:off x="5726806" y="2224556"/>
            <a:ext cx="2376172" cy="19334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news_010105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0166">
            <a:off x="3161868" y="2712913"/>
            <a:ext cx="2552700" cy="19145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 descr="Nepal-floo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1105">
            <a:off x="811493" y="4385243"/>
            <a:ext cx="3553252" cy="18200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 descr="eva-2011-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02190">
            <a:off x="5019690" y="4213358"/>
            <a:ext cx="3080885" cy="22875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 descr="women-shopp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37865">
            <a:off x="3234578" y="812755"/>
            <a:ext cx="2848007" cy="18842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Our Services 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Events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Seminars</a:t>
            </a:r>
          </a:p>
          <a:p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Exhibition</a:t>
            </a:r>
          </a:p>
          <a:p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Rural Contact Program</a:t>
            </a:r>
          </a:p>
          <a:p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NGO Communication</a:t>
            </a:r>
          </a:p>
          <a:p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Retail Expansion</a:t>
            </a:r>
          </a:p>
          <a:p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Awareness Program </a:t>
            </a:r>
          </a:p>
          <a:p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en-US" sz="4300" dirty="0" smtClean="0">
                <a:solidFill>
                  <a:schemeClr val="bg1"/>
                </a:solidFill>
                <a:cs typeface="Aharoni" pitchFamily="2" charset="-79"/>
              </a:rPr>
              <a:t>Our reach</a:t>
            </a:r>
            <a:endParaRPr lang="en-US" sz="4300" dirty="0">
              <a:solidFill>
                <a:schemeClr val="bg1"/>
              </a:solidFill>
              <a:cs typeface="Aharoni" pitchFamily="2" charset="-79"/>
            </a:endParaRPr>
          </a:p>
        </p:txBody>
      </p:sp>
      <p:pic>
        <p:nvPicPr>
          <p:cNvPr id="4" name="Content Placeholder 3" descr="MH90043317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flipH="1">
            <a:off x="6553200" y="990600"/>
            <a:ext cx="2057400" cy="4038600"/>
          </a:xfrm>
        </p:spPr>
      </p:pic>
      <p:pic>
        <p:nvPicPr>
          <p:cNvPr id="5" name="Picture 4" descr="MH900433177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04800" y="1066800"/>
            <a:ext cx="1981200" cy="411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2362200" y="1524000"/>
            <a:ext cx="434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6</a:t>
            </a:r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 National Offices across</a:t>
            </a:r>
          </a:p>
          <a:p>
            <a:endParaRPr lang="en-US" sz="2400" b="1" dirty="0">
              <a:solidFill>
                <a:schemeClr val="tx2">
                  <a:lumMod val="2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742950" lvl="1" indent="-285750" eaLnBrk="0" hangingPunct="0">
              <a:buFontTx/>
              <a:buChar char="–"/>
            </a:pPr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Delhi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Mumbai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Bangalore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Chennai, 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Hyderabad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Kolkata</a:t>
            </a:r>
          </a:p>
          <a:p>
            <a:pPr marL="742950" lvl="1" indent="-285750" eaLnBrk="0" hangingPunct="0">
              <a:buNone/>
            </a:pPr>
            <a:endParaRPr lang="en-US" sz="2400" b="1" dirty="0" smtClean="0">
              <a:solidFill>
                <a:schemeClr val="tx2">
                  <a:lumMod val="2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742950" lvl="1" indent="-285750" eaLnBrk="0" hangingPunct="0">
              <a:buNone/>
            </a:pPr>
            <a:endParaRPr lang="en-US" sz="2400" b="1" dirty="0" smtClean="0">
              <a:solidFill>
                <a:schemeClr val="tx2">
                  <a:lumMod val="2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742950" lvl="1" indent="-285750" eaLnBrk="0" hangingPunct="0">
              <a:buNone/>
            </a:pPr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22 States, 589 Towns</a:t>
            </a:r>
          </a:p>
          <a:p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         </a:t>
            </a:r>
            <a:endParaRPr lang="en-US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404360" y="2682240"/>
            <a:ext cx="6355080" cy="1447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6431280"/>
          </a:xfrm>
        </p:spPr>
        <p:txBody>
          <a:bodyPr>
            <a:noAutofit/>
          </a:bodyPr>
          <a:lstStyle/>
          <a:p>
            <a:pPr algn="ctr"/>
            <a:r>
              <a:rPr lang="en-US" sz="2450" cap="all" dirty="0" smtClean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US" sz="2450" cap="all" dirty="0" smtClean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sz="2450" cap="all" dirty="0" smtClean="0">
                <a:solidFill>
                  <a:schemeClr val="bg1"/>
                </a:solidFill>
              </a:rPr>
              <a:t>R</a:t>
            </a:r>
          </a:p>
          <a:p>
            <a:pPr algn="ctr"/>
            <a:endParaRPr lang="en-US" sz="2450" cap="all" dirty="0" smtClean="0">
              <a:solidFill>
                <a:schemeClr val="bg1"/>
              </a:solidFill>
            </a:endParaRPr>
          </a:p>
          <a:p>
            <a:pPr algn="ctr"/>
            <a:r>
              <a:rPr lang="en-US" sz="2450" cap="all" dirty="0" smtClean="0">
                <a:solidFill>
                  <a:schemeClr val="bg1"/>
                </a:solidFill>
              </a:rPr>
              <a:t>P</a:t>
            </a:r>
          </a:p>
          <a:p>
            <a:pPr algn="ctr"/>
            <a:r>
              <a:rPr lang="en-US" sz="2450" cap="all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2450" cap="all" dirty="0" smtClean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US" sz="2450" cap="all" dirty="0" smtClean="0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en-US" sz="2450" cap="all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2450" cap="all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sz="2450" cap="all" dirty="0" smtClean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2450" cap="all" dirty="0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SOS economic empowerment </a:t>
            </a:r>
            <a:r>
              <a:rPr lang="en-US" sz="1600" b="1" dirty="0" err="1" smtClean="0">
                <a:solidFill>
                  <a:schemeClr val="tx2">
                    <a:lumMod val="25000"/>
                  </a:schemeClr>
                </a:solidFill>
              </a:rPr>
              <a:t>programme</a:t>
            </a:r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 –07</a:t>
            </a:r>
          </a:p>
          <a:p>
            <a:r>
              <a:rPr lang="en-US" sz="1600" b="1" dirty="0" err="1" smtClean="0">
                <a:solidFill>
                  <a:schemeClr val="tx2">
                    <a:lumMod val="25000"/>
                  </a:schemeClr>
                </a:solidFill>
              </a:rPr>
              <a:t>Rakhi</a:t>
            </a:r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 campaign at the time of </a:t>
            </a:r>
            <a:r>
              <a:rPr lang="en-US" sz="1600" b="1" dirty="0" err="1" smtClean="0">
                <a:solidFill>
                  <a:schemeClr val="tx2">
                    <a:lumMod val="25000"/>
                  </a:schemeClr>
                </a:solidFill>
              </a:rPr>
              <a:t>Raksha</a:t>
            </a:r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2">
                    <a:lumMod val="25000"/>
                  </a:schemeClr>
                </a:solidFill>
              </a:rPr>
              <a:t>Bandhan</a:t>
            </a:r>
            <a:endParaRPr lang="en-US" sz="16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1600" b="1" dirty="0" err="1" smtClean="0">
                <a:solidFill>
                  <a:schemeClr val="tx2">
                    <a:lumMod val="25000"/>
                  </a:schemeClr>
                </a:solidFill>
              </a:rPr>
              <a:t>Deepawali</a:t>
            </a:r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 Campaign :- 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</a:rPr>
              <a:t>“VIKASH JYOTI PRAKASH JYOTI”</a:t>
            </a:r>
          </a:p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SOS CARE Newsletter</a:t>
            </a:r>
          </a:p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SOS Membership Campaign (25 Dec to 05 Jan.)</a:t>
            </a:r>
          </a:p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SOS CARE Annual Seminar on Women Entrepreneurs</a:t>
            </a:r>
          </a:p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SOS CARE Outreach initiative</a:t>
            </a:r>
          </a:p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SOS CARE Sponsor </a:t>
            </a:r>
            <a:r>
              <a:rPr lang="en-US" sz="1600" b="1" dirty="0" err="1" smtClean="0">
                <a:solidFill>
                  <a:schemeClr val="tx2">
                    <a:lumMod val="25000"/>
                  </a:schemeClr>
                </a:solidFill>
              </a:rPr>
              <a:t>Programme</a:t>
            </a:r>
            <a:endParaRPr lang="en-US" sz="16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SOS CARE Counseling Center</a:t>
            </a:r>
          </a:p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SOS CARE Banking Network</a:t>
            </a:r>
          </a:p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NGO Network </a:t>
            </a:r>
            <a:r>
              <a:rPr lang="en-US" sz="1600" b="1" dirty="0" err="1" smtClean="0">
                <a:solidFill>
                  <a:schemeClr val="tx2">
                    <a:lumMod val="25000"/>
                  </a:schemeClr>
                </a:solidFill>
              </a:rPr>
              <a:t>Programme</a:t>
            </a:r>
            <a:endParaRPr lang="en-US" sz="16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SOS CARE Village Conferences</a:t>
            </a:r>
          </a:p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SOS CARE Health Program</a:t>
            </a:r>
          </a:p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SOS CARE Publicity &amp; Resource Mobilization</a:t>
            </a:r>
          </a:p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SOS CARE Disaster Team</a:t>
            </a:r>
          </a:p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SOS CARE Rehabilitation </a:t>
            </a:r>
            <a:r>
              <a:rPr lang="en-US" sz="1600" b="1" dirty="0" err="1" smtClean="0">
                <a:solidFill>
                  <a:schemeClr val="tx2">
                    <a:lumMod val="25000"/>
                  </a:schemeClr>
                </a:solidFill>
              </a:rPr>
              <a:t>Programme</a:t>
            </a:r>
            <a:endParaRPr lang="en-US" sz="16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SOS CARE CSR </a:t>
            </a:r>
            <a:r>
              <a:rPr lang="en-US" sz="1600" b="1" dirty="0" err="1" smtClean="0">
                <a:solidFill>
                  <a:schemeClr val="tx2">
                    <a:lumMod val="25000"/>
                  </a:schemeClr>
                </a:solidFill>
              </a:rPr>
              <a:t>Programme</a:t>
            </a:r>
            <a:endParaRPr lang="en-US" sz="16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0"/>
            <a:ext cx="6172200" cy="609600"/>
          </a:xfrm>
        </p:spPr>
        <p:txBody>
          <a:bodyPr>
            <a:no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Our achievements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838200"/>
            <a:ext cx="6553200" cy="624840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n-US" sz="240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Seminar, IITF, 15-16th Nov.'05 in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Pragati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Bhawan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at ITPO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Handicraft Exhibition on 13, 14 &amp; 15 Jan. 2006 at ITPO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SOS CARE delegation meets the President of India Dr. A.P.J Abdul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Kalam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on Aug-9 , on the day of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Rakhi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Festival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National Exhibition cum Buyer Sellers meet , Spice World NOIDA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National Workshop cum Training of Women Entrepreneurs and Buyer Sellers meet ,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Dilli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Hat , New Delhi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International Exhibition cum Buyer &amp; Sellers meet,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Ashoka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Hotel and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Vigyan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Bhavan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, New Delhi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National Exhibition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Sajawat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, September 16-24,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Pragati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Maidan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, New Delhi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International IITF- Exhibition cum Buyer Sellers meet , November 14-27,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Pragati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Maidan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, New Delhi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National Launch of all India Women Entrepreneurs Directory -2007, New Delhi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1271</Words>
  <Application>Microsoft Office PowerPoint</Application>
  <PresentationFormat>On-screen Show (4:3)</PresentationFormat>
  <Paragraphs>300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Slide 1</vt:lpstr>
      <vt:lpstr>Our values </vt:lpstr>
      <vt:lpstr>Introduction</vt:lpstr>
      <vt:lpstr>Vision &amp; Mission </vt:lpstr>
      <vt:lpstr>Slide 5</vt:lpstr>
      <vt:lpstr>Our Services </vt:lpstr>
      <vt:lpstr>Our reach</vt:lpstr>
      <vt:lpstr>Slide 8</vt:lpstr>
      <vt:lpstr>Our achievements</vt:lpstr>
      <vt:lpstr>WORK DONE TILL DATE</vt:lpstr>
      <vt:lpstr>Slide 11</vt:lpstr>
      <vt:lpstr>Slide 12</vt:lpstr>
      <vt:lpstr>Slide 13</vt:lpstr>
      <vt:lpstr>Slide 14</vt:lpstr>
      <vt:lpstr>Slide 15</vt:lpstr>
      <vt:lpstr>SOS IN LIMELIGHT</vt:lpstr>
      <vt:lpstr>Slide 17</vt:lpstr>
      <vt:lpstr>     MEMBERS OF SOS</vt:lpstr>
      <vt:lpstr>         OUR PARTNERS</vt:lpstr>
      <vt:lpstr>      MALL PARTNERS</vt:lpstr>
      <vt:lpstr>        MEDIA PARTNERS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SOSOS CARE INDIAS CARE INDIA</dc:title>
  <dc:creator>alka rathi</dc:creator>
  <cp:lastModifiedBy>alka rathi</cp:lastModifiedBy>
  <cp:revision>71</cp:revision>
  <dcterms:created xsi:type="dcterms:W3CDTF">2012-08-16T07:32:08Z</dcterms:created>
  <dcterms:modified xsi:type="dcterms:W3CDTF">2012-08-21T06:47:43Z</dcterms:modified>
</cp:coreProperties>
</file>